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6" r:id="rId3"/>
    <p:sldId id="258" r:id="rId4"/>
    <p:sldId id="265" r:id="rId5"/>
    <p:sldId id="260" r:id="rId6"/>
    <p:sldId id="261" r:id="rId7"/>
    <p:sldId id="259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1" r:id="rId21"/>
    <p:sldId id="280" r:id="rId22"/>
    <p:sldId id="279" r:id="rId23"/>
    <p:sldId id="262" r:id="rId24"/>
    <p:sldId id="263" r:id="rId25"/>
    <p:sldId id="269" r:id="rId26"/>
    <p:sldId id="282" r:id="rId27"/>
    <p:sldId id="26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0" autoAdjust="0"/>
    <p:restoredTop sz="94660"/>
  </p:normalViewPr>
  <p:slideViewPr>
    <p:cSldViewPr>
      <p:cViewPr>
        <p:scale>
          <a:sx n="70" d="100"/>
          <a:sy n="70" d="100"/>
        </p:scale>
        <p:origin x="-846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BBD24-00F9-4C3E-97D8-4B9586B00C66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E0AB1E6-2D55-40D3-A274-FAD40684A00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Олимпиадные задачи по географии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 smtClean="0"/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C35195B6-7C80-4ADC-826F-3C34F57E340B}" type="parTrans" cxnId="{8109C329-70E8-475A-9B2B-086F06FFC1A9}">
      <dgm:prSet/>
      <dgm:spPr/>
      <dgm:t>
        <a:bodyPr/>
        <a:lstStyle/>
        <a:p>
          <a:endParaRPr lang="ru-RU"/>
        </a:p>
      </dgm:t>
    </dgm:pt>
    <dgm:pt modelId="{528703C9-BDD8-4613-AC1E-3BF3978AEAF5}" type="sibTrans" cxnId="{8109C329-70E8-475A-9B2B-086F06FFC1A9}">
      <dgm:prSet/>
      <dgm:spPr/>
      <dgm:t>
        <a:bodyPr/>
        <a:lstStyle/>
        <a:p>
          <a:endParaRPr lang="ru-RU"/>
        </a:p>
      </dgm:t>
    </dgm:pt>
    <dgm:pt modelId="{514A1324-C789-4993-9780-D90EA11DE4F6}">
      <dgm:prSet phldrT="[Текст]"/>
      <dgm:spPr/>
      <dgm:t>
        <a:bodyPr/>
        <a:lstStyle/>
        <a:p>
          <a:r>
            <a:rPr lang="ru-RU" dirty="0" smtClean="0"/>
            <a:t>Аналитические задания</a:t>
          </a:r>
          <a:endParaRPr lang="ru-RU" dirty="0"/>
        </a:p>
      </dgm:t>
    </dgm:pt>
    <dgm:pt modelId="{BB7B6828-0C0C-4239-A7D5-7B4AB0B8585E}" type="parTrans" cxnId="{A009ACF3-0E5F-45E4-B1B5-291BA1D4E7D3}">
      <dgm:prSet/>
      <dgm:spPr/>
      <dgm:t>
        <a:bodyPr/>
        <a:lstStyle/>
        <a:p>
          <a:endParaRPr lang="ru-RU"/>
        </a:p>
      </dgm:t>
    </dgm:pt>
    <dgm:pt modelId="{FA896531-CE91-4B0F-9E24-CA76F975F1FE}" type="sibTrans" cxnId="{A009ACF3-0E5F-45E4-B1B5-291BA1D4E7D3}">
      <dgm:prSet/>
      <dgm:spPr/>
      <dgm:t>
        <a:bodyPr/>
        <a:lstStyle/>
        <a:p>
          <a:endParaRPr lang="ru-RU"/>
        </a:p>
      </dgm:t>
    </dgm:pt>
    <dgm:pt modelId="{1DFE82AE-395F-434E-A018-62FAE44AAF30}">
      <dgm:prSet phldrT="[Текст]"/>
      <dgm:spPr/>
      <dgm:t>
        <a:bodyPr/>
        <a:lstStyle/>
        <a:p>
          <a:r>
            <a:rPr lang="ru-RU" dirty="0" smtClean="0"/>
            <a:t>Практические задания</a:t>
          </a:r>
          <a:endParaRPr lang="ru-RU" dirty="0"/>
        </a:p>
      </dgm:t>
    </dgm:pt>
    <dgm:pt modelId="{37A28274-6E14-4405-9117-0CDD04CAC9D9}" type="parTrans" cxnId="{007C926F-C2E4-4801-AAB5-99CD1B6CD022}">
      <dgm:prSet/>
      <dgm:spPr/>
      <dgm:t>
        <a:bodyPr/>
        <a:lstStyle/>
        <a:p>
          <a:endParaRPr lang="ru-RU"/>
        </a:p>
      </dgm:t>
    </dgm:pt>
    <dgm:pt modelId="{7B916CE4-7CF7-4AD4-9CA0-571CEB347C83}" type="sibTrans" cxnId="{007C926F-C2E4-4801-AAB5-99CD1B6CD022}">
      <dgm:prSet/>
      <dgm:spPr/>
      <dgm:t>
        <a:bodyPr/>
        <a:lstStyle/>
        <a:p>
          <a:endParaRPr lang="ru-RU"/>
        </a:p>
      </dgm:t>
    </dgm:pt>
    <dgm:pt modelId="{47712EC1-0E7B-4DE8-932E-B4B2251CDD9D}" type="pres">
      <dgm:prSet presAssocID="{BBCBBD24-00F9-4C3E-97D8-4B9586B00C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C8A9FDF-096B-48C2-B710-748F1174EA35}" type="pres">
      <dgm:prSet presAssocID="{DE0AB1E6-2D55-40D3-A274-FAD40684A001}" presName="hierRoot1" presStyleCnt="0">
        <dgm:presLayoutVars>
          <dgm:hierBranch val="init"/>
        </dgm:presLayoutVars>
      </dgm:prSet>
      <dgm:spPr/>
    </dgm:pt>
    <dgm:pt modelId="{34C3A144-307E-4940-BCAF-509DE2D221EB}" type="pres">
      <dgm:prSet presAssocID="{DE0AB1E6-2D55-40D3-A274-FAD40684A001}" presName="rootComposite1" presStyleCnt="0"/>
      <dgm:spPr/>
    </dgm:pt>
    <dgm:pt modelId="{17879E93-A34F-484D-857D-E15F7B7B33FB}" type="pres">
      <dgm:prSet presAssocID="{DE0AB1E6-2D55-40D3-A274-FAD40684A001}" presName="rootText1" presStyleLbl="node0" presStyleIdx="0" presStyleCnt="1" custScaleX="120983" custScaleY="585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8EC144-6CE2-4E81-83D2-1D6A460915C3}" type="pres">
      <dgm:prSet presAssocID="{DE0AB1E6-2D55-40D3-A274-FAD40684A00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741BF6F-89E1-4F6C-BCEA-A8A030648D59}" type="pres">
      <dgm:prSet presAssocID="{DE0AB1E6-2D55-40D3-A274-FAD40684A001}" presName="hierChild2" presStyleCnt="0"/>
      <dgm:spPr/>
    </dgm:pt>
    <dgm:pt modelId="{606CB13C-BAEC-40E8-92C9-9CE99C6B4A99}" type="pres">
      <dgm:prSet presAssocID="{BB7B6828-0C0C-4239-A7D5-7B4AB0B8585E}" presName="Name37" presStyleLbl="parChTrans1D2" presStyleIdx="0" presStyleCnt="2"/>
      <dgm:spPr/>
      <dgm:t>
        <a:bodyPr/>
        <a:lstStyle/>
        <a:p>
          <a:endParaRPr lang="ru-RU"/>
        </a:p>
      </dgm:t>
    </dgm:pt>
    <dgm:pt modelId="{5DCC9155-19D8-42CF-918E-5A06D26DAC73}" type="pres">
      <dgm:prSet presAssocID="{514A1324-C789-4993-9780-D90EA11DE4F6}" presName="hierRoot2" presStyleCnt="0">
        <dgm:presLayoutVars>
          <dgm:hierBranch val="init"/>
        </dgm:presLayoutVars>
      </dgm:prSet>
      <dgm:spPr/>
    </dgm:pt>
    <dgm:pt modelId="{B95D19FF-7D6C-46EE-9F44-12EA50FF6CA0}" type="pres">
      <dgm:prSet presAssocID="{514A1324-C789-4993-9780-D90EA11DE4F6}" presName="rootComposite" presStyleCnt="0"/>
      <dgm:spPr/>
    </dgm:pt>
    <dgm:pt modelId="{DF817EF7-8A19-4014-97D9-7CA342A63D5D}" type="pres">
      <dgm:prSet presAssocID="{514A1324-C789-4993-9780-D90EA11DE4F6}" presName="rootText" presStyleLbl="node2" presStyleIdx="0" presStyleCnt="2" custScaleY="412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467B4C-5480-45DC-AE9D-AEDAD7624E5C}" type="pres">
      <dgm:prSet presAssocID="{514A1324-C789-4993-9780-D90EA11DE4F6}" presName="rootConnector" presStyleLbl="node2" presStyleIdx="0" presStyleCnt="2"/>
      <dgm:spPr/>
      <dgm:t>
        <a:bodyPr/>
        <a:lstStyle/>
        <a:p>
          <a:endParaRPr lang="ru-RU"/>
        </a:p>
      </dgm:t>
    </dgm:pt>
    <dgm:pt modelId="{01725298-E265-4A55-9A77-46C9181BA014}" type="pres">
      <dgm:prSet presAssocID="{514A1324-C789-4993-9780-D90EA11DE4F6}" presName="hierChild4" presStyleCnt="0"/>
      <dgm:spPr/>
    </dgm:pt>
    <dgm:pt modelId="{D8A8C6F7-AFD8-4A0C-9304-38F460BD5676}" type="pres">
      <dgm:prSet presAssocID="{514A1324-C789-4993-9780-D90EA11DE4F6}" presName="hierChild5" presStyleCnt="0"/>
      <dgm:spPr/>
    </dgm:pt>
    <dgm:pt modelId="{3E342D8A-0E8F-4216-90BE-0AD625A807D7}" type="pres">
      <dgm:prSet presAssocID="{37A28274-6E14-4405-9117-0CDD04CAC9D9}" presName="Name37" presStyleLbl="parChTrans1D2" presStyleIdx="1" presStyleCnt="2"/>
      <dgm:spPr/>
      <dgm:t>
        <a:bodyPr/>
        <a:lstStyle/>
        <a:p>
          <a:endParaRPr lang="ru-RU"/>
        </a:p>
      </dgm:t>
    </dgm:pt>
    <dgm:pt modelId="{CAED6F60-7737-4E20-BD60-D6D740CF5ABB}" type="pres">
      <dgm:prSet presAssocID="{1DFE82AE-395F-434E-A018-62FAE44AAF30}" presName="hierRoot2" presStyleCnt="0">
        <dgm:presLayoutVars>
          <dgm:hierBranch val="init"/>
        </dgm:presLayoutVars>
      </dgm:prSet>
      <dgm:spPr/>
    </dgm:pt>
    <dgm:pt modelId="{CCE4D245-AAE8-4578-88D6-B4FE80056D73}" type="pres">
      <dgm:prSet presAssocID="{1DFE82AE-395F-434E-A018-62FAE44AAF30}" presName="rootComposite" presStyleCnt="0"/>
      <dgm:spPr/>
    </dgm:pt>
    <dgm:pt modelId="{B09910B9-770B-4B53-B229-3628D56CC0AB}" type="pres">
      <dgm:prSet presAssocID="{1DFE82AE-395F-434E-A018-62FAE44AAF30}" presName="rootText" presStyleLbl="node2" presStyleIdx="1" presStyleCnt="2" custScaleY="412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444E61-BB92-43AD-AB1E-70C40789812F}" type="pres">
      <dgm:prSet presAssocID="{1DFE82AE-395F-434E-A018-62FAE44AAF30}" presName="rootConnector" presStyleLbl="node2" presStyleIdx="1" presStyleCnt="2"/>
      <dgm:spPr/>
      <dgm:t>
        <a:bodyPr/>
        <a:lstStyle/>
        <a:p>
          <a:endParaRPr lang="ru-RU"/>
        </a:p>
      </dgm:t>
    </dgm:pt>
    <dgm:pt modelId="{DB5D211F-B42A-4426-99A8-1CAFFE9AF8B2}" type="pres">
      <dgm:prSet presAssocID="{1DFE82AE-395F-434E-A018-62FAE44AAF30}" presName="hierChild4" presStyleCnt="0"/>
      <dgm:spPr/>
    </dgm:pt>
    <dgm:pt modelId="{309A2D5F-11B7-4A84-A2E6-392710B6D467}" type="pres">
      <dgm:prSet presAssocID="{1DFE82AE-395F-434E-A018-62FAE44AAF30}" presName="hierChild5" presStyleCnt="0"/>
      <dgm:spPr/>
    </dgm:pt>
    <dgm:pt modelId="{7B947E18-4EA5-4BB6-AB37-D4E7DBCD12F0}" type="pres">
      <dgm:prSet presAssocID="{DE0AB1E6-2D55-40D3-A274-FAD40684A001}" presName="hierChild3" presStyleCnt="0"/>
      <dgm:spPr/>
    </dgm:pt>
  </dgm:ptLst>
  <dgm:cxnLst>
    <dgm:cxn modelId="{74551EDD-BA38-40B8-A20B-95276480C06A}" type="presOf" srcId="{DE0AB1E6-2D55-40D3-A274-FAD40684A001}" destId="{888EC144-6CE2-4E81-83D2-1D6A460915C3}" srcOrd="1" destOrd="0" presId="urn:microsoft.com/office/officeart/2005/8/layout/orgChart1"/>
    <dgm:cxn modelId="{3073AD65-913D-45BC-80D1-959868ED9C82}" type="presOf" srcId="{BB7B6828-0C0C-4239-A7D5-7B4AB0B8585E}" destId="{606CB13C-BAEC-40E8-92C9-9CE99C6B4A99}" srcOrd="0" destOrd="0" presId="urn:microsoft.com/office/officeart/2005/8/layout/orgChart1"/>
    <dgm:cxn modelId="{94BB36D2-B307-448C-BC65-DE9880449D34}" type="presOf" srcId="{1DFE82AE-395F-434E-A018-62FAE44AAF30}" destId="{C1444E61-BB92-43AD-AB1E-70C40789812F}" srcOrd="1" destOrd="0" presId="urn:microsoft.com/office/officeart/2005/8/layout/orgChart1"/>
    <dgm:cxn modelId="{7B77448C-A590-48FD-9FBB-558513B31A95}" type="presOf" srcId="{DE0AB1E6-2D55-40D3-A274-FAD40684A001}" destId="{17879E93-A34F-484D-857D-E15F7B7B33FB}" srcOrd="0" destOrd="0" presId="urn:microsoft.com/office/officeart/2005/8/layout/orgChart1"/>
    <dgm:cxn modelId="{007C926F-C2E4-4801-AAB5-99CD1B6CD022}" srcId="{DE0AB1E6-2D55-40D3-A274-FAD40684A001}" destId="{1DFE82AE-395F-434E-A018-62FAE44AAF30}" srcOrd="1" destOrd="0" parTransId="{37A28274-6E14-4405-9117-0CDD04CAC9D9}" sibTransId="{7B916CE4-7CF7-4AD4-9CA0-571CEB347C83}"/>
    <dgm:cxn modelId="{6D367C6E-B743-42F0-95CD-DE8B9297B45E}" type="presOf" srcId="{514A1324-C789-4993-9780-D90EA11DE4F6}" destId="{41467B4C-5480-45DC-AE9D-AEDAD7624E5C}" srcOrd="1" destOrd="0" presId="urn:microsoft.com/office/officeart/2005/8/layout/orgChart1"/>
    <dgm:cxn modelId="{A63B3266-7332-412F-A1D9-A5D63D8A8222}" type="presOf" srcId="{514A1324-C789-4993-9780-D90EA11DE4F6}" destId="{DF817EF7-8A19-4014-97D9-7CA342A63D5D}" srcOrd="0" destOrd="0" presId="urn:microsoft.com/office/officeart/2005/8/layout/orgChart1"/>
    <dgm:cxn modelId="{8109C329-70E8-475A-9B2B-086F06FFC1A9}" srcId="{BBCBBD24-00F9-4C3E-97D8-4B9586B00C66}" destId="{DE0AB1E6-2D55-40D3-A274-FAD40684A001}" srcOrd="0" destOrd="0" parTransId="{C35195B6-7C80-4ADC-826F-3C34F57E340B}" sibTransId="{528703C9-BDD8-4613-AC1E-3BF3978AEAF5}"/>
    <dgm:cxn modelId="{A009ACF3-0E5F-45E4-B1B5-291BA1D4E7D3}" srcId="{DE0AB1E6-2D55-40D3-A274-FAD40684A001}" destId="{514A1324-C789-4993-9780-D90EA11DE4F6}" srcOrd="0" destOrd="0" parTransId="{BB7B6828-0C0C-4239-A7D5-7B4AB0B8585E}" sibTransId="{FA896531-CE91-4B0F-9E24-CA76F975F1FE}"/>
    <dgm:cxn modelId="{7FA6D57E-8462-42C2-8376-687B0B9BBD9D}" type="presOf" srcId="{BBCBBD24-00F9-4C3E-97D8-4B9586B00C66}" destId="{47712EC1-0E7B-4DE8-932E-B4B2251CDD9D}" srcOrd="0" destOrd="0" presId="urn:microsoft.com/office/officeart/2005/8/layout/orgChart1"/>
    <dgm:cxn modelId="{6A1FD722-AD03-4F6B-9CEA-B33630296BAE}" type="presOf" srcId="{37A28274-6E14-4405-9117-0CDD04CAC9D9}" destId="{3E342D8A-0E8F-4216-90BE-0AD625A807D7}" srcOrd="0" destOrd="0" presId="urn:microsoft.com/office/officeart/2005/8/layout/orgChart1"/>
    <dgm:cxn modelId="{3297BCAB-43DD-4ECD-A560-A8EC119AC623}" type="presOf" srcId="{1DFE82AE-395F-434E-A018-62FAE44AAF30}" destId="{B09910B9-770B-4B53-B229-3628D56CC0AB}" srcOrd="0" destOrd="0" presId="urn:microsoft.com/office/officeart/2005/8/layout/orgChart1"/>
    <dgm:cxn modelId="{99BE1683-2771-4452-8913-E2D7F067F02E}" type="presParOf" srcId="{47712EC1-0E7B-4DE8-932E-B4B2251CDD9D}" destId="{6C8A9FDF-096B-48C2-B710-748F1174EA35}" srcOrd="0" destOrd="0" presId="urn:microsoft.com/office/officeart/2005/8/layout/orgChart1"/>
    <dgm:cxn modelId="{03D3752A-B82D-42EB-ADF0-DC689316495D}" type="presParOf" srcId="{6C8A9FDF-096B-48C2-B710-748F1174EA35}" destId="{34C3A144-307E-4940-BCAF-509DE2D221EB}" srcOrd="0" destOrd="0" presId="urn:microsoft.com/office/officeart/2005/8/layout/orgChart1"/>
    <dgm:cxn modelId="{8DB8A9DC-B8E1-4C2D-B901-9CF9FFF483D2}" type="presParOf" srcId="{34C3A144-307E-4940-BCAF-509DE2D221EB}" destId="{17879E93-A34F-484D-857D-E15F7B7B33FB}" srcOrd="0" destOrd="0" presId="urn:microsoft.com/office/officeart/2005/8/layout/orgChart1"/>
    <dgm:cxn modelId="{169CAE52-A5E2-4DA2-808F-157B4234017E}" type="presParOf" srcId="{34C3A144-307E-4940-BCAF-509DE2D221EB}" destId="{888EC144-6CE2-4E81-83D2-1D6A460915C3}" srcOrd="1" destOrd="0" presId="urn:microsoft.com/office/officeart/2005/8/layout/orgChart1"/>
    <dgm:cxn modelId="{00459CAA-8889-4CDF-8651-57945B14332E}" type="presParOf" srcId="{6C8A9FDF-096B-48C2-B710-748F1174EA35}" destId="{E741BF6F-89E1-4F6C-BCEA-A8A030648D59}" srcOrd="1" destOrd="0" presId="urn:microsoft.com/office/officeart/2005/8/layout/orgChart1"/>
    <dgm:cxn modelId="{0F62F9DB-97A3-4D4B-A779-6CEB5DFC3EA3}" type="presParOf" srcId="{E741BF6F-89E1-4F6C-BCEA-A8A030648D59}" destId="{606CB13C-BAEC-40E8-92C9-9CE99C6B4A99}" srcOrd="0" destOrd="0" presId="urn:microsoft.com/office/officeart/2005/8/layout/orgChart1"/>
    <dgm:cxn modelId="{7A41862A-0B19-4428-9DDA-34141F2C4952}" type="presParOf" srcId="{E741BF6F-89E1-4F6C-BCEA-A8A030648D59}" destId="{5DCC9155-19D8-42CF-918E-5A06D26DAC73}" srcOrd="1" destOrd="0" presId="urn:microsoft.com/office/officeart/2005/8/layout/orgChart1"/>
    <dgm:cxn modelId="{00758153-B656-4C12-9648-2495215D4FA6}" type="presParOf" srcId="{5DCC9155-19D8-42CF-918E-5A06D26DAC73}" destId="{B95D19FF-7D6C-46EE-9F44-12EA50FF6CA0}" srcOrd="0" destOrd="0" presId="urn:microsoft.com/office/officeart/2005/8/layout/orgChart1"/>
    <dgm:cxn modelId="{5BF7AC83-48D1-4E11-9FF1-9D32F9C59388}" type="presParOf" srcId="{B95D19FF-7D6C-46EE-9F44-12EA50FF6CA0}" destId="{DF817EF7-8A19-4014-97D9-7CA342A63D5D}" srcOrd="0" destOrd="0" presId="urn:microsoft.com/office/officeart/2005/8/layout/orgChart1"/>
    <dgm:cxn modelId="{0A46D1C4-3AE5-4F40-A4B5-C161C1247081}" type="presParOf" srcId="{B95D19FF-7D6C-46EE-9F44-12EA50FF6CA0}" destId="{41467B4C-5480-45DC-AE9D-AEDAD7624E5C}" srcOrd="1" destOrd="0" presId="urn:microsoft.com/office/officeart/2005/8/layout/orgChart1"/>
    <dgm:cxn modelId="{4B769084-7830-498A-BCE2-961E5E224DC7}" type="presParOf" srcId="{5DCC9155-19D8-42CF-918E-5A06D26DAC73}" destId="{01725298-E265-4A55-9A77-46C9181BA014}" srcOrd="1" destOrd="0" presId="urn:microsoft.com/office/officeart/2005/8/layout/orgChart1"/>
    <dgm:cxn modelId="{C7FFC4DC-D637-4E09-A149-175CB0F5A64B}" type="presParOf" srcId="{5DCC9155-19D8-42CF-918E-5A06D26DAC73}" destId="{D8A8C6F7-AFD8-4A0C-9304-38F460BD5676}" srcOrd="2" destOrd="0" presId="urn:microsoft.com/office/officeart/2005/8/layout/orgChart1"/>
    <dgm:cxn modelId="{756FE2F7-1E39-4BE3-80A7-44D42DB325F6}" type="presParOf" srcId="{E741BF6F-89E1-4F6C-BCEA-A8A030648D59}" destId="{3E342D8A-0E8F-4216-90BE-0AD625A807D7}" srcOrd="2" destOrd="0" presId="urn:microsoft.com/office/officeart/2005/8/layout/orgChart1"/>
    <dgm:cxn modelId="{8E8AF134-A3E2-48D8-AB6B-7FD5C06D7586}" type="presParOf" srcId="{E741BF6F-89E1-4F6C-BCEA-A8A030648D59}" destId="{CAED6F60-7737-4E20-BD60-D6D740CF5ABB}" srcOrd="3" destOrd="0" presId="urn:microsoft.com/office/officeart/2005/8/layout/orgChart1"/>
    <dgm:cxn modelId="{4A8D620F-FF35-416B-A70E-4854F5932BBA}" type="presParOf" srcId="{CAED6F60-7737-4E20-BD60-D6D740CF5ABB}" destId="{CCE4D245-AAE8-4578-88D6-B4FE80056D73}" srcOrd="0" destOrd="0" presId="urn:microsoft.com/office/officeart/2005/8/layout/orgChart1"/>
    <dgm:cxn modelId="{9691B916-F616-4655-952E-D969D07C263F}" type="presParOf" srcId="{CCE4D245-AAE8-4578-88D6-B4FE80056D73}" destId="{B09910B9-770B-4B53-B229-3628D56CC0AB}" srcOrd="0" destOrd="0" presId="urn:microsoft.com/office/officeart/2005/8/layout/orgChart1"/>
    <dgm:cxn modelId="{535ABBF2-48D9-4365-8ADB-135E5E22471D}" type="presParOf" srcId="{CCE4D245-AAE8-4578-88D6-B4FE80056D73}" destId="{C1444E61-BB92-43AD-AB1E-70C40789812F}" srcOrd="1" destOrd="0" presId="urn:microsoft.com/office/officeart/2005/8/layout/orgChart1"/>
    <dgm:cxn modelId="{1C6287E0-2090-46B1-83D1-9BCFA92ECF83}" type="presParOf" srcId="{CAED6F60-7737-4E20-BD60-D6D740CF5ABB}" destId="{DB5D211F-B42A-4426-99A8-1CAFFE9AF8B2}" srcOrd="1" destOrd="0" presId="urn:microsoft.com/office/officeart/2005/8/layout/orgChart1"/>
    <dgm:cxn modelId="{122467FC-3CCD-48AF-859A-DFB5B8758E83}" type="presParOf" srcId="{CAED6F60-7737-4E20-BD60-D6D740CF5ABB}" destId="{309A2D5F-11B7-4A84-A2E6-392710B6D467}" srcOrd="2" destOrd="0" presId="urn:microsoft.com/office/officeart/2005/8/layout/orgChart1"/>
    <dgm:cxn modelId="{4922783F-B27A-4BD9-B819-F9C5D53DE10A}" type="presParOf" srcId="{6C8A9FDF-096B-48C2-B710-748F1174EA35}" destId="{7B947E18-4EA5-4BB6-AB37-D4E7DBCD12F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2493FE-0B98-4E8B-8DBF-7330B2628BF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0E35B0-3CFC-4FBF-8A70-6D2DA398DE6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Ритмичность</a:t>
          </a:r>
        </a:p>
        <a:p>
          <a:endParaRPr lang="ru-RU" sz="2400" dirty="0"/>
        </a:p>
      </dgm:t>
    </dgm:pt>
    <dgm:pt modelId="{5663D57E-D9FD-47C4-B463-96EFA5D6EDD4}" type="parTrans" cxnId="{B98EE829-31E6-4525-9850-CD90E8561F70}">
      <dgm:prSet/>
      <dgm:spPr/>
      <dgm:t>
        <a:bodyPr/>
        <a:lstStyle/>
        <a:p>
          <a:endParaRPr lang="ru-RU"/>
        </a:p>
      </dgm:t>
    </dgm:pt>
    <dgm:pt modelId="{9CD902E5-254F-4263-A98C-768150367237}" type="sibTrans" cxnId="{B98EE829-31E6-4525-9850-CD90E8561F70}">
      <dgm:prSet/>
      <dgm:spPr/>
      <dgm:t>
        <a:bodyPr/>
        <a:lstStyle/>
        <a:p>
          <a:endParaRPr lang="ru-RU"/>
        </a:p>
      </dgm:t>
    </dgm:pt>
    <dgm:pt modelId="{B145C041-F34C-40E5-BD04-6FAA96E6958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Целостность</a:t>
          </a:r>
        </a:p>
      </dgm:t>
    </dgm:pt>
    <dgm:pt modelId="{5FEE3337-6851-4D58-ADF2-27918A43A04E}" type="parTrans" cxnId="{E4560AC1-AC77-4867-B175-B9F3A4959A73}">
      <dgm:prSet/>
      <dgm:spPr/>
      <dgm:t>
        <a:bodyPr/>
        <a:lstStyle/>
        <a:p>
          <a:endParaRPr lang="ru-RU"/>
        </a:p>
      </dgm:t>
    </dgm:pt>
    <dgm:pt modelId="{610E9F15-8F81-40EB-8716-2D2D57098A09}" type="sibTrans" cxnId="{E4560AC1-AC77-4867-B175-B9F3A4959A73}">
      <dgm:prSet/>
      <dgm:spPr/>
      <dgm:t>
        <a:bodyPr/>
        <a:lstStyle/>
        <a:p>
          <a:endParaRPr lang="ru-RU"/>
        </a:p>
      </dgm:t>
    </dgm:pt>
    <dgm:pt modelId="{0BFC6411-B172-4A8D-9434-31A8966D358D}">
      <dgm:prSet phldrT="[Текст]" custT="1"/>
      <dgm:spPr/>
      <dgm:t>
        <a:bodyPr/>
        <a:lstStyle/>
        <a:p>
          <a:r>
            <a:rPr lang="ru-RU" sz="2400" dirty="0" smtClean="0"/>
            <a:t>Зональность/поясность</a:t>
          </a:r>
          <a:endParaRPr lang="ru-RU" sz="2400" dirty="0"/>
        </a:p>
      </dgm:t>
    </dgm:pt>
    <dgm:pt modelId="{3B518484-60A7-4EC7-8E4D-C99511D4E821}" type="parTrans" cxnId="{92A040FD-A592-4ECA-9398-9287E1681DCE}">
      <dgm:prSet/>
      <dgm:spPr/>
      <dgm:t>
        <a:bodyPr/>
        <a:lstStyle/>
        <a:p>
          <a:endParaRPr lang="ru-RU"/>
        </a:p>
      </dgm:t>
    </dgm:pt>
    <dgm:pt modelId="{FE331339-9F43-4AC1-99BF-3A305ACA9BF0}" type="sibTrans" cxnId="{92A040FD-A592-4ECA-9398-9287E1681DCE}">
      <dgm:prSet/>
      <dgm:spPr/>
      <dgm:t>
        <a:bodyPr/>
        <a:lstStyle/>
        <a:p>
          <a:endParaRPr lang="ru-RU"/>
        </a:p>
      </dgm:t>
    </dgm:pt>
    <dgm:pt modelId="{9A10280E-860E-4C79-B94B-4A215AC03571}">
      <dgm:prSet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r>
            <a:rPr lang="ru-RU" dirty="0" smtClean="0"/>
            <a:t>Географическая оболочка</a:t>
          </a:r>
          <a:endParaRPr lang="ru-RU" dirty="0"/>
        </a:p>
      </dgm:t>
    </dgm:pt>
    <dgm:pt modelId="{6DD6664E-FBCC-4E1D-933C-519E7BCA7BDC}" type="parTrans" cxnId="{CDFBB00C-E817-489A-B9C9-790524C067A5}">
      <dgm:prSet/>
      <dgm:spPr/>
      <dgm:t>
        <a:bodyPr/>
        <a:lstStyle/>
        <a:p>
          <a:endParaRPr lang="ru-RU"/>
        </a:p>
      </dgm:t>
    </dgm:pt>
    <dgm:pt modelId="{6EBC495A-146C-4F71-A353-101D134860AD}" type="sibTrans" cxnId="{CDFBB00C-E817-489A-B9C9-790524C067A5}">
      <dgm:prSet/>
      <dgm:spPr/>
      <dgm:t>
        <a:bodyPr/>
        <a:lstStyle/>
        <a:p>
          <a:endParaRPr lang="ru-RU"/>
        </a:p>
      </dgm:t>
    </dgm:pt>
    <dgm:pt modelId="{177B1280-DB37-4CCC-8398-3190D353BFD4}" type="pres">
      <dgm:prSet presAssocID="{222493FE-0B98-4E8B-8DBF-7330B2628B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5EFF18-23F4-4542-860C-716295DDF6F0}" type="pres">
      <dgm:prSet presAssocID="{9A10280E-860E-4C79-B94B-4A215AC03571}" presName="composite" presStyleCnt="0"/>
      <dgm:spPr/>
    </dgm:pt>
    <dgm:pt modelId="{D5B6A96E-4092-4FBF-9612-3D2CB7FDC120}" type="pres">
      <dgm:prSet presAssocID="{9A10280E-860E-4C79-B94B-4A215AC03571}" presName="rect1" presStyleLbl="trAlignAcc1" presStyleIdx="0" presStyleCnt="4" custLinFactY="-27784" custLinFactNeighborX="-80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6301D-C546-4C5D-9384-D38825139FF4}" type="pres">
      <dgm:prSet presAssocID="{9A10280E-860E-4C79-B94B-4A215AC03571}" presName="rect2" presStyleLbl="fgImgPlace1" presStyleIdx="0" presStyleCnt="4" custFlipVert="0" custScaleX="9252" custScaleY="52817"/>
      <dgm:spPr>
        <a:solidFill>
          <a:srgbClr val="00B050"/>
        </a:solidFill>
      </dgm:spPr>
    </dgm:pt>
    <dgm:pt modelId="{43A6D350-9A7B-474D-83AB-1241DBE13C37}" type="pres">
      <dgm:prSet presAssocID="{6EBC495A-146C-4F71-A353-101D134860AD}" presName="sibTrans" presStyleCnt="0"/>
      <dgm:spPr/>
    </dgm:pt>
    <dgm:pt modelId="{DD527302-EE2E-4959-8FA1-526A9698225C}" type="pres">
      <dgm:prSet presAssocID="{7A0E35B0-3CFC-4FBF-8A70-6D2DA398DE6E}" presName="composite" presStyleCnt="0"/>
      <dgm:spPr/>
    </dgm:pt>
    <dgm:pt modelId="{1D0CC748-6A6D-4D87-BF04-A5CECD9D70B1}" type="pres">
      <dgm:prSet presAssocID="{7A0E35B0-3CFC-4FBF-8A70-6D2DA398DE6E}" presName="rect1" presStyleLbl="trAlignAcc1" presStyleIdx="1" presStyleCnt="4" custLinFactX="-9956" custLinFactY="2523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C5B84-D0F0-4053-8786-079CB35D31F5}" type="pres">
      <dgm:prSet presAssocID="{7A0E35B0-3CFC-4FBF-8A70-6D2DA398DE6E}" presName="rect2" presStyleLbl="fgImgPlace1" presStyleIdx="1" presStyleCnt="4"/>
      <dgm:spPr>
        <a:solidFill>
          <a:schemeClr val="bg1"/>
        </a:solidFill>
      </dgm:spPr>
    </dgm:pt>
    <dgm:pt modelId="{E1DDBD85-7BF1-4AEE-89D1-A49715CCC55C}" type="pres">
      <dgm:prSet presAssocID="{9CD902E5-254F-4263-A98C-768150367237}" presName="sibTrans" presStyleCnt="0"/>
      <dgm:spPr/>
    </dgm:pt>
    <dgm:pt modelId="{31262D9D-E7DE-488D-9290-2B590F260AC9}" type="pres">
      <dgm:prSet presAssocID="{B145C041-F34C-40E5-BD04-6FAA96E6958E}" presName="composite" presStyleCnt="0"/>
      <dgm:spPr/>
    </dgm:pt>
    <dgm:pt modelId="{D374EDEF-789F-406C-9FDA-7677B5C697CB}" type="pres">
      <dgm:prSet presAssocID="{B145C041-F34C-40E5-BD04-6FAA96E6958E}" presName="rect1" presStyleLbl="trAlignAcc1" presStyleIdx="2" presStyleCnt="4" custLinFactNeighborX="-53336" custLinFactNeighborY="-97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A0C21-FB13-4815-A5B6-CB5CF359F192}" type="pres">
      <dgm:prSet presAssocID="{B145C041-F34C-40E5-BD04-6FAA96E6958E}" presName="rect2" presStyleLbl="fgImgPlace1" presStyleIdx="2" presStyleCnt="4" custFlipHor="1" custScaleX="7403" custScaleY="38862" custLinFactX="60639" custLinFactNeighborX="100000" custLinFactNeighborY="26834"/>
      <dgm:spPr>
        <a:solidFill>
          <a:schemeClr val="bg1"/>
        </a:solidFill>
      </dgm:spPr>
    </dgm:pt>
    <dgm:pt modelId="{9A3E431C-13C9-4E76-9144-A9840A016593}" type="pres">
      <dgm:prSet presAssocID="{610E9F15-8F81-40EB-8716-2D2D57098A09}" presName="sibTrans" presStyleCnt="0"/>
      <dgm:spPr/>
    </dgm:pt>
    <dgm:pt modelId="{13BE1D40-C5BA-4B5A-BB72-80702E801BFE}" type="pres">
      <dgm:prSet presAssocID="{0BFC6411-B172-4A8D-9434-31A8966D358D}" presName="composite" presStyleCnt="0"/>
      <dgm:spPr/>
    </dgm:pt>
    <dgm:pt modelId="{8E453BD5-FDCA-461C-8791-5F697B534CE3}" type="pres">
      <dgm:prSet presAssocID="{0BFC6411-B172-4A8D-9434-31A8966D358D}" presName="rect1" presStyleLbl="trAlignAcc1" presStyleIdx="3" presStyleCnt="4" custScaleX="150295" custLinFactX="-9956" custLinFactY="2993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BF77C-38AA-45A0-9987-08AFE08CF6F8}" type="pres">
      <dgm:prSet presAssocID="{0BFC6411-B172-4A8D-9434-31A8966D358D}" presName="rect2" presStyleLbl="fgImgPlace1" presStyleIdx="3" presStyleCnt="4" custFlipVert="1" custFlipHor="1" custScaleX="7403" custScaleY="24410"/>
      <dgm:spPr>
        <a:solidFill>
          <a:schemeClr val="bg1"/>
        </a:solidFill>
      </dgm:spPr>
    </dgm:pt>
  </dgm:ptLst>
  <dgm:cxnLst>
    <dgm:cxn modelId="{1D523BA2-FD0E-40DF-9180-9A8E22F9E488}" type="presOf" srcId="{9A10280E-860E-4C79-B94B-4A215AC03571}" destId="{D5B6A96E-4092-4FBF-9612-3D2CB7FDC120}" srcOrd="0" destOrd="0" presId="urn:microsoft.com/office/officeart/2008/layout/PictureStrips"/>
    <dgm:cxn modelId="{241E349B-C34D-4839-8FF5-3DEA08ABB3C5}" type="presOf" srcId="{7A0E35B0-3CFC-4FBF-8A70-6D2DA398DE6E}" destId="{1D0CC748-6A6D-4D87-BF04-A5CECD9D70B1}" srcOrd="0" destOrd="0" presId="urn:microsoft.com/office/officeart/2008/layout/PictureStrips"/>
    <dgm:cxn modelId="{CDFBB00C-E817-489A-B9C9-790524C067A5}" srcId="{222493FE-0B98-4E8B-8DBF-7330B2628BFB}" destId="{9A10280E-860E-4C79-B94B-4A215AC03571}" srcOrd="0" destOrd="0" parTransId="{6DD6664E-FBCC-4E1D-933C-519E7BCA7BDC}" sibTransId="{6EBC495A-146C-4F71-A353-101D134860AD}"/>
    <dgm:cxn modelId="{60A4DB91-520F-48C5-86AA-2F7D686B3322}" type="presOf" srcId="{0BFC6411-B172-4A8D-9434-31A8966D358D}" destId="{8E453BD5-FDCA-461C-8791-5F697B534CE3}" srcOrd="0" destOrd="0" presId="urn:microsoft.com/office/officeart/2008/layout/PictureStrips"/>
    <dgm:cxn modelId="{E4560AC1-AC77-4867-B175-B9F3A4959A73}" srcId="{222493FE-0B98-4E8B-8DBF-7330B2628BFB}" destId="{B145C041-F34C-40E5-BD04-6FAA96E6958E}" srcOrd="2" destOrd="0" parTransId="{5FEE3337-6851-4D58-ADF2-27918A43A04E}" sibTransId="{610E9F15-8F81-40EB-8716-2D2D57098A09}"/>
    <dgm:cxn modelId="{92A040FD-A592-4ECA-9398-9287E1681DCE}" srcId="{222493FE-0B98-4E8B-8DBF-7330B2628BFB}" destId="{0BFC6411-B172-4A8D-9434-31A8966D358D}" srcOrd="3" destOrd="0" parTransId="{3B518484-60A7-4EC7-8E4D-C99511D4E821}" sibTransId="{FE331339-9F43-4AC1-99BF-3A305ACA9BF0}"/>
    <dgm:cxn modelId="{5064CDA5-E6E9-49E3-AF79-B402AB1540AC}" type="presOf" srcId="{B145C041-F34C-40E5-BD04-6FAA96E6958E}" destId="{D374EDEF-789F-406C-9FDA-7677B5C697CB}" srcOrd="0" destOrd="0" presId="urn:microsoft.com/office/officeart/2008/layout/PictureStrips"/>
    <dgm:cxn modelId="{0C717A32-9185-4D8A-B554-FC15A51DE2E6}" type="presOf" srcId="{222493FE-0B98-4E8B-8DBF-7330B2628BFB}" destId="{177B1280-DB37-4CCC-8398-3190D353BFD4}" srcOrd="0" destOrd="0" presId="urn:microsoft.com/office/officeart/2008/layout/PictureStrips"/>
    <dgm:cxn modelId="{B98EE829-31E6-4525-9850-CD90E8561F70}" srcId="{222493FE-0B98-4E8B-8DBF-7330B2628BFB}" destId="{7A0E35B0-3CFC-4FBF-8A70-6D2DA398DE6E}" srcOrd="1" destOrd="0" parTransId="{5663D57E-D9FD-47C4-B463-96EFA5D6EDD4}" sibTransId="{9CD902E5-254F-4263-A98C-768150367237}"/>
    <dgm:cxn modelId="{86DA9DF0-114A-4E00-812E-A87E7538B858}" type="presParOf" srcId="{177B1280-DB37-4CCC-8398-3190D353BFD4}" destId="{A35EFF18-23F4-4542-860C-716295DDF6F0}" srcOrd="0" destOrd="0" presId="urn:microsoft.com/office/officeart/2008/layout/PictureStrips"/>
    <dgm:cxn modelId="{14F799F1-5466-46E8-8B7C-F6E02A166BAD}" type="presParOf" srcId="{A35EFF18-23F4-4542-860C-716295DDF6F0}" destId="{D5B6A96E-4092-4FBF-9612-3D2CB7FDC120}" srcOrd="0" destOrd="0" presId="urn:microsoft.com/office/officeart/2008/layout/PictureStrips"/>
    <dgm:cxn modelId="{5FF6D172-45BF-4066-8AB2-B6BD9A6D4B21}" type="presParOf" srcId="{A35EFF18-23F4-4542-860C-716295DDF6F0}" destId="{5DD6301D-C546-4C5D-9384-D38825139FF4}" srcOrd="1" destOrd="0" presId="urn:microsoft.com/office/officeart/2008/layout/PictureStrips"/>
    <dgm:cxn modelId="{DE8DA841-E519-49D8-9E57-45D316F1AEA3}" type="presParOf" srcId="{177B1280-DB37-4CCC-8398-3190D353BFD4}" destId="{43A6D350-9A7B-474D-83AB-1241DBE13C37}" srcOrd="1" destOrd="0" presId="urn:microsoft.com/office/officeart/2008/layout/PictureStrips"/>
    <dgm:cxn modelId="{1BB8DB1A-79D3-430A-BB96-59E7957AD035}" type="presParOf" srcId="{177B1280-DB37-4CCC-8398-3190D353BFD4}" destId="{DD527302-EE2E-4959-8FA1-526A9698225C}" srcOrd="2" destOrd="0" presId="urn:microsoft.com/office/officeart/2008/layout/PictureStrips"/>
    <dgm:cxn modelId="{B0355FBF-F92C-4531-90C9-0DB4D066DEDA}" type="presParOf" srcId="{DD527302-EE2E-4959-8FA1-526A9698225C}" destId="{1D0CC748-6A6D-4D87-BF04-A5CECD9D70B1}" srcOrd="0" destOrd="0" presId="urn:microsoft.com/office/officeart/2008/layout/PictureStrips"/>
    <dgm:cxn modelId="{31F238C1-CAC5-4DF7-9E55-CA3671217986}" type="presParOf" srcId="{DD527302-EE2E-4959-8FA1-526A9698225C}" destId="{7BDC5B84-D0F0-4053-8786-079CB35D31F5}" srcOrd="1" destOrd="0" presId="urn:microsoft.com/office/officeart/2008/layout/PictureStrips"/>
    <dgm:cxn modelId="{B3936B3E-DA1B-46B2-9CB2-7443AF6AF44B}" type="presParOf" srcId="{177B1280-DB37-4CCC-8398-3190D353BFD4}" destId="{E1DDBD85-7BF1-4AEE-89D1-A49715CCC55C}" srcOrd="3" destOrd="0" presId="urn:microsoft.com/office/officeart/2008/layout/PictureStrips"/>
    <dgm:cxn modelId="{494269EE-41AE-4600-AD47-8EE0A8FE503E}" type="presParOf" srcId="{177B1280-DB37-4CCC-8398-3190D353BFD4}" destId="{31262D9D-E7DE-488D-9290-2B590F260AC9}" srcOrd="4" destOrd="0" presId="urn:microsoft.com/office/officeart/2008/layout/PictureStrips"/>
    <dgm:cxn modelId="{886BCF2C-4ADE-474A-9ACA-871B381B759A}" type="presParOf" srcId="{31262D9D-E7DE-488D-9290-2B590F260AC9}" destId="{D374EDEF-789F-406C-9FDA-7677B5C697CB}" srcOrd="0" destOrd="0" presId="urn:microsoft.com/office/officeart/2008/layout/PictureStrips"/>
    <dgm:cxn modelId="{E8EA01BC-67BB-4F32-8845-4602F6823048}" type="presParOf" srcId="{31262D9D-E7DE-488D-9290-2B590F260AC9}" destId="{C87A0C21-FB13-4815-A5B6-CB5CF359F192}" srcOrd="1" destOrd="0" presId="urn:microsoft.com/office/officeart/2008/layout/PictureStrips"/>
    <dgm:cxn modelId="{EDA7B073-9051-493E-894B-6D7F801CB240}" type="presParOf" srcId="{177B1280-DB37-4CCC-8398-3190D353BFD4}" destId="{9A3E431C-13C9-4E76-9144-A9840A016593}" srcOrd="5" destOrd="0" presId="urn:microsoft.com/office/officeart/2008/layout/PictureStrips"/>
    <dgm:cxn modelId="{03E087D0-E9C6-47BC-9515-F2A28270849B}" type="presParOf" srcId="{177B1280-DB37-4CCC-8398-3190D353BFD4}" destId="{13BE1D40-C5BA-4B5A-BB72-80702E801BFE}" srcOrd="6" destOrd="0" presId="urn:microsoft.com/office/officeart/2008/layout/PictureStrips"/>
    <dgm:cxn modelId="{2BFD9C1D-02DF-438E-BB2A-129DDD62BB91}" type="presParOf" srcId="{13BE1D40-C5BA-4B5A-BB72-80702E801BFE}" destId="{8E453BD5-FDCA-461C-8791-5F697B534CE3}" srcOrd="0" destOrd="0" presId="urn:microsoft.com/office/officeart/2008/layout/PictureStrips"/>
    <dgm:cxn modelId="{01195C4E-EB27-4B1D-A530-34D8C51803EE}" type="presParOf" srcId="{13BE1D40-C5BA-4B5A-BB72-80702E801BFE}" destId="{441BF77C-38AA-45A0-9987-08AFE08CF6F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42D8A-0E8F-4216-90BE-0AD625A807D7}">
      <dsp:nvSpPr>
        <dsp:cNvPr id="0" name=""/>
        <dsp:cNvSpPr/>
      </dsp:nvSpPr>
      <dsp:spPr>
        <a:xfrm>
          <a:off x="3816424" y="1439248"/>
          <a:ext cx="2088527" cy="724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471"/>
              </a:lnTo>
              <a:lnTo>
                <a:pt x="2088527" y="362471"/>
              </a:lnTo>
              <a:lnTo>
                <a:pt x="2088527" y="72494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CB13C-BAEC-40E8-92C9-9CE99C6B4A99}">
      <dsp:nvSpPr>
        <dsp:cNvPr id="0" name=""/>
        <dsp:cNvSpPr/>
      </dsp:nvSpPr>
      <dsp:spPr>
        <a:xfrm>
          <a:off x="1727896" y="1439248"/>
          <a:ext cx="2088527" cy="724943"/>
        </a:xfrm>
        <a:custGeom>
          <a:avLst/>
          <a:gdLst/>
          <a:ahLst/>
          <a:cxnLst/>
          <a:rect l="0" t="0" r="0" b="0"/>
          <a:pathLst>
            <a:path>
              <a:moveTo>
                <a:pt x="2088527" y="0"/>
              </a:moveTo>
              <a:lnTo>
                <a:pt x="2088527" y="362471"/>
              </a:lnTo>
              <a:lnTo>
                <a:pt x="0" y="362471"/>
              </a:lnTo>
              <a:lnTo>
                <a:pt x="0" y="72494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79E93-A34F-484D-857D-E15F7B7B33FB}">
      <dsp:nvSpPr>
        <dsp:cNvPr id="0" name=""/>
        <dsp:cNvSpPr/>
      </dsp:nvSpPr>
      <dsp:spPr>
        <a:xfrm>
          <a:off x="1728189" y="428401"/>
          <a:ext cx="4176468" cy="10108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 smtClean="0"/>
            <a:t>Олимпиадные задачи по географии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1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1728189" y="428401"/>
        <a:ext cx="4176468" cy="1010847"/>
      </dsp:txXfrm>
    </dsp:sp>
    <dsp:sp modelId="{DF817EF7-8A19-4014-97D9-7CA342A63D5D}">
      <dsp:nvSpPr>
        <dsp:cNvPr id="0" name=""/>
        <dsp:cNvSpPr/>
      </dsp:nvSpPr>
      <dsp:spPr>
        <a:xfrm>
          <a:off x="1840" y="2164192"/>
          <a:ext cx="3452112" cy="712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Аналитические задания</a:t>
          </a:r>
          <a:endParaRPr lang="ru-RU" sz="2100" kern="1200" dirty="0"/>
        </a:p>
      </dsp:txBody>
      <dsp:txXfrm>
        <a:off x="1840" y="2164192"/>
        <a:ext cx="3452112" cy="712481"/>
      </dsp:txXfrm>
    </dsp:sp>
    <dsp:sp modelId="{B09910B9-770B-4B53-B229-3628D56CC0AB}">
      <dsp:nvSpPr>
        <dsp:cNvPr id="0" name=""/>
        <dsp:cNvSpPr/>
      </dsp:nvSpPr>
      <dsp:spPr>
        <a:xfrm>
          <a:off x="4178895" y="2164192"/>
          <a:ext cx="3452112" cy="712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Практические задания</a:t>
          </a:r>
          <a:endParaRPr lang="ru-RU" sz="2100" kern="1200" dirty="0"/>
        </a:p>
      </dsp:txBody>
      <dsp:txXfrm>
        <a:off x="4178895" y="2164192"/>
        <a:ext cx="3452112" cy="712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6A96E-4092-4FBF-9612-3D2CB7FDC120}">
      <dsp:nvSpPr>
        <dsp:cNvPr id="0" name=""/>
        <dsp:cNvSpPr/>
      </dsp:nvSpPr>
      <dsp:spPr>
        <a:xfrm>
          <a:off x="1545682" y="0"/>
          <a:ext cx="2897504" cy="905470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305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Географическая оболочка</a:t>
          </a:r>
          <a:endParaRPr lang="ru-RU" sz="2500" kern="1200" dirty="0"/>
        </a:p>
      </dsp:txBody>
      <dsp:txXfrm>
        <a:off x="1545682" y="0"/>
        <a:ext cx="2897504" cy="905470"/>
      </dsp:txXfrm>
    </dsp:sp>
    <dsp:sp modelId="{5DD6301D-C546-4C5D-9384-D38825139FF4}">
      <dsp:nvSpPr>
        <dsp:cNvPr id="0" name=""/>
        <dsp:cNvSpPr/>
      </dsp:nvSpPr>
      <dsp:spPr>
        <a:xfrm>
          <a:off x="1735929" y="265861"/>
          <a:ext cx="58641" cy="50215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CC748-6A6D-4D87-BF04-A5CECD9D70B1}">
      <dsp:nvSpPr>
        <dsp:cNvPr id="0" name=""/>
        <dsp:cNvSpPr/>
      </dsp:nvSpPr>
      <dsp:spPr>
        <a:xfrm>
          <a:off x="0" y="2446191"/>
          <a:ext cx="2897504" cy="9054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305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Ритмичность</a:t>
          </a:r>
        </a:p>
        <a:p>
          <a:pPr lvl="0" algn="l">
            <a:spcBef>
              <a:spcPct val="0"/>
            </a:spcBef>
          </a:pPr>
          <a:endParaRPr lang="ru-RU" sz="2400" kern="1200" dirty="0"/>
        </a:p>
      </dsp:txBody>
      <dsp:txXfrm>
        <a:off x="0" y="2446191"/>
        <a:ext cx="2897504" cy="905470"/>
      </dsp:txXfrm>
    </dsp:sp>
    <dsp:sp modelId="{7BDC5B84-D0F0-4053-8786-079CB35D31F5}">
      <dsp:nvSpPr>
        <dsp:cNvPr id="0" name=""/>
        <dsp:cNvSpPr/>
      </dsp:nvSpPr>
      <dsp:spPr>
        <a:xfrm>
          <a:off x="1508700" y="1181453"/>
          <a:ext cx="633829" cy="950743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4EDEF-789F-406C-9FDA-7677B5C697CB}">
      <dsp:nvSpPr>
        <dsp:cNvPr id="0" name=""/>
        <dsp:cNvSpPr/>
      </dsp:nvSpPr>
      <dsp:spPr>
        <a:xfrm>
          <a:off x="23651" y="1440163"/>
          <a:ext cx="2897504" cy="9054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305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Целостность</a:t>
          </a:r>
        </a:p>
      </dsp:txBody>
      <dsp:txXfrm>
        <a:off x="23651" y="1440163"/>
        <a:ext cx="2897504" cy="905470"/>
      </dsp:txXfrm>
    </dsp:sp>
    <dsp:sp modelId="{C87A0C21-FB13-4815-A5B6-CB5CF359F192}">
      <dsp:nvSpPr>
        <dsp:cNvPr id="0" name=""/>
        <dsp:cNvSpPr/>
      </dsp:nvSpPr>
      <dsp:spPr>
        <a:xfrm flipH="1">
          <a:off x="2759966" y="2736305"/>
          <a:ext cx="46922" cy="369478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53BD5-FDCA-461C-8791-5F697B534CE3}">
      <dsp:nvSpPr>
        <dsp:cNvPr id="0" name=""/>
        <dsp:cNvSpPr/>
      </dsp:nvSpPr>
      <dsp:spPr>
        <a:xfrm>
          <a:off x="0" y="3502793"/>
          <a:ext cx="4354805" cy="90547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30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Зональность/поясность</a:t>
          </a:r>
          <a:endParaRPr lang="ru-RU" sz="2400" kern="1200" dirty="0"/>
        </a:p>
      </dsp:txBody>
      <dsp:txXfrm>
        <a:off x="0" y="3502793"/>
        <a:ext cx="4354805" cy="905470"/>
      </dsp:txXfrm>
    </dsp:sp>
    <dsp:sp modelId="{441BF77C-38AA-45A0-9987-08AFE08CF6F8}">
      <dsp:nvSpPr>
        <dsp:cNvPr id="0" name=""/>
        <dsp:cNvSpPr/>
      </dsp:nvSpPr>
      <dsp:spPr>
        <a:xfrm flipH="1" flipV="1">
          <a:off x="1771971" y="3558979"/>
          <a:ext cx="46922" cy="232076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B1B41-E154-4852-9FDC-7B058BD031AE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FBEAE-DC90-4D2B-BDD9-EF91828F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16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FBEAE-DC90-4D2B-BDD9-EF91828F398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6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0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5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8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83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0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3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3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2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4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2EC2-68B0-4B28-8B47-976B26C8A27F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3BA25-59CB-4758-94EE-5A44A4AC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25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41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Методические основы подготовки к географическим олимпиадам различного уровня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32901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800" dirty="0" smtClean="0"/>
              <a:t>Доц., </a:t>
            </a:r>
            <a:r>
              <a:rPr lang="ru-RU" sz="1800" dirty="0" err="1" smtClean="0"/>
              <a:t>к.г.н</a:t>
            </a:r>
            <a:r>
              <a:rPr lang="ru-RU" sz="1800" dirty="0" smtClean="0"/>
              <a:t>. Станченко Л.Ю., </a:t>
            </a:r>
          </a:p>
          <a:p>
            <a:pPr marL="0" indent="0" algn="r">
              <a:buNone/>
            </a:pPr>
            <a:r>
              <a:rPr lang="ru-RU" sz="1800" dirty="0" smtClean="0"/>
              <a:t>Институт природопользования, </a:t>
            </a:r>
            <a:r>
              <a:rPr lang="ru-RU" sz="1800" dirty="0" err="1" smtClean="0"/>
              <a:t>тер</a:t>
            </a:r>
            <a:r>
              <a:rPr lang="ru-RU" sz="1800" dirty="0" smtClean="0"/>
              <a:t>. развития и градостроительства, кафедра географии, природопользования и пространственного развития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0416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Уметь изображать с помощью изолиний различные формы рельефа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92160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08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9127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05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188640"/>
            <a:ext cx="8712968" cy="43204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Знать основные условные обозначения к картам разного масштаба:</a:t>
            </a:r>
            <a:br>
              <a:rPr lang="ru-RU" sz="2400" dirty="0" smtClean="0"/>
            </a:br>
            <a:r>
              <a:rPr lang="ru-RU" sz="2400" dirty="0" smtClean="0"/>
              <a:t>а) </a:t>
            </a:r>
            <a:r>
              <a:rPr lang="ru-RU" sz="2400" dirty="0" err="1" smtClean="0"/>
              <a:t>топокарты</a:t>
            </a:r>
            <a:r>
              <a:rPr lang="ru-RU" sz="2400" dirty="0" smtClean="0"/>
              <a:t>, </a:t>
            </a:r>
            <a:r>
              <a:rPr lang="ru-RU" sz="2400" dirty="0" err="1" smtClean="0"/>
              <a:t>топопланы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8575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176491"/>
            <a:ext cx="453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указатели направления скатов (</a:t>
            </a:r>
            <a:r>
              <a:rPr lang="ru-RU" dirty="0" err="1"/>
              <a:t>бергштрихи</a:t>
            </a:r>
            <a:r>
              <a:rPr lang="ru-RU" dirty="0"/>
              <a:t>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2232248" cy="164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33799" y="2276872"/>
            <a:ext cx="1406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Овраги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промоины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14287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93096"/>
            <a:ext cx="14287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7904" y="4493805"/>
            <a:ext cx="4669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Леса естественные </a:t>
            </a:r>
            <a:r>
              <a:rPr lang="ru-RU" sz="1600" dirty="0" smtClean="0"/>
              <a:t>высокоствольные: лиственные, </a:t>
            </a:r>
          </a:p>
          <a:p>
            <a:r>
              <a:rPr lang="ru-RU" sz="1600" dirty="0" smtClean="0"/>
              <a:t>смешанные</a:t>
            </a:r>
            <a:endParaRPr lang="ru-RU" sz="16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3" y="5406207"/>
            <a:ext cx="14287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51720" y="5803578"/>
            <a:ext cx="1316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Редколесье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66" y="1484784"/>
            <a:ext cx="3414068" cy="132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67941" y="2830393"/>
            <a:ext cx="3991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Земли </a:t>
            </a:r>
            <a:r>
              <a:rPr lang="ru-RU" dirty="0" smtClean="0"/>
              <a:t>заболоченные, заболоченности</a:t>
            </a:r>
            <a:endParaRPr lang="ru-RU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54" y="3298825"/>
            <a:ext cx="1646970" cy="119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55178" y="3298825"/>
            <a:ext cx="1939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Болота непроходимые и труднопроходимые 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5084164"/>
            <a:ext cx="3578919" cy="13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17252" y="6356823"/>
            <a:ext cx="1292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Солончаки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93366" y="4941168"/>
            <a:ext cx="3958281" cy="17849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17252" y="389616"/>
            <a:ext cx="224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http://zemleproekt.ru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97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9050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824835"/>
            <a:ext cx="917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Залежи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19050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2192987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Сенокосы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4735"/>
            <a:ext cx="1140718" cy="136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82779" y="757604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Чигири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88641"/>
            <a:ext cx="3456384" cy="158417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9276"/>
            <a:ext cx="14287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40495" y="3957836"/>
            <a:ext cx="23874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Каналы, канализационные участки рек и канавы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7" y="4653136"/>
            <a:ext cx="14192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76166"/>
            <a:ext cx="1428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912260" y="3068960"/>
            <a:ext cx="19082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Строения жилые огнестойкие (кирпичные, каменные, бетонные, шлакоблочные и др.) 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83" y="4996036"/>
            <a:ext cx="14287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44722" y="52306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Сооружения башенного типа капитальные (водонапорные и силосные башни, градирни башенные, пожарные каланчи и т.п.)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26" y="1807726"/>
            <a:ext cx="1155783" cy="77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432798" y="1915988"/>
            <a:ext cx="2027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Скульптуры, памятники, монументы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331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634082"/>
          </a:xfr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/>
              <a:t>Факты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4572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Самое сухое место на земле – Сухие Долины Антарктиды, где осадков не было уже два миллиона лет.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132856"/>
            <a:ext cx="4572000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Голландия – это провинция в составе Нидерландов, которая в XVI–XVIII веках была политическим и экономическим ядром государства. С тех пор история этой провинции настолько слилась с историей всей страны, что Нидерланды стали называть Голландией.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91913" y="280275"/>
            <a:ext cx="3700567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На географических полюсах (Северном и Южном) время можно выбрать по своему усмотрению так, как все меридианы сходятся в одну точку, а потому понятие географической долготы теряет смысл. Поскольку исчисление времени суток в любом месте на Земле связано с географической долготой этого места, то неопределенность долготы на географических полюсах приводит к неопределенности времени суток на них.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437112"/>
            <a:ext cx="8568952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dirty="0"/>
              <a:t>Стамбул, Турция, является единственным городом в мире, который расположен на двух континентах.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229200"/>
            <a:ext cx="4572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Персия изменила свое название на Иран в 1935 году.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15470" y="5229200"/>
            <a:ext cx="406507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Все 14 гор, которые выше чем 8000 метров находятся в Азии.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3470" y="6023029"/>
            <a:ext cx="854901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Самая высокая гора в мире с подножьем на дне океана является </a:t>
            </a:r>
            <a:r>
              <a:rPr lang="ru-RU" dirty="0" err="1"/>
              <a:t>Мауна-Кеа</a:t>
            </a:r>
            <a:r>
              <a:rPr lang="ru-RU" dirty="0"/>
              <a:t> на Гавайях. Ее высота 10203 м, но только 4205 м находятся над уровнем моря.</a:t>
            </a:r>
          </a:p>
        </p:txBody>
      </p:sp>
    </p:spTree>
    <p:extLst>
      <p:ext uri="{BB962C8B-B14F-4D97-AF65-F5344CB8AC3E}">
        <p14:creationId xmlns:p14="http://schemas.microsoft.com/office/powerpoint/2010/main" val="2679334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60648"/>
            <a:ext cx="4572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 Самый высокий из потухших вулканов на Земле - </a:t>
            </a:r>
            <a:r>
              <a:rPr lang="ru-RU" dirty="0" err="1"/>
              <a:t>Аконкагуа</a:t>
            </a:r>
            <a:r>
              <a:rPr lang="ru-RU" dirty="0"/>
              <a:t>, находящийся в Аргентине. Его высота - 6960 метров.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244855"/>
            <a:ext cx="4572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Самым чистым морем на Земле считается Море </a:t>
            </a:r>
            <a:r>
              <a:rPr lang="ru-RU" dirty="0" err="1"/>
              <a:t>Уэддела</a:t>
            </a:r>
            <a:r>
              <a:rPr lang="ru-RU" dirty="0"/>
              <a:t> в Антарктиде.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4591" y="1412776"/>
            <a:ext cx="430339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Самая удаленная от всех океанов на Земле точка находится в Китае.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15590" y="951111"/>
            <a:ext cx="4572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Ливан - единственное государство на Ближнем Востоке, на территории которого нет пустынь.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13023" y="1874441"/>
            <a:ext cx="457200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В Южной Америке только две страны, не имеющих выходов к океану: Боливия и Парагвай.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591" y="2204864"/>
            <a:ext cx="4087369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 городке Калама, находящемся в чилийской пустыне </a:t>
            </a:r>
            <a:r>
              <a:rPr lang="ru-RU" dirty="0" err="1"/>
              <a:t>Атакама</a:t>
            </a:r>
            <a:r>
              <a:rPr lang="ru-RU" dirty="0"/>
              <a:t>, никогда не бывает дождей.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92488" y="2854677"/>
            <a:ext cx="4572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Красное море - самое теплое море на Земле.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119" y="3128194"/>
            <a:ext cx="411428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Самой холодной столицей мира считается Улан-Батор (Монголия).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82114" y="3589859"/>
            <a:ext cx="48054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 США целых 3 города Перу и еще 9 </a:t>
            </a:r>
            <a:r>
              <a:rPr lang="ru-RU" dirty="0" err="1"/>
              <a:t>Парижей</a:t>
            </a:r>
            <a:r>
              <a:rPr lang="ru-RU" dirty="0"/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3790263"/>
            <a:ext cx="40746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Ганг имеет самую большую дельту из всех рек.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82115" y="4113428"/>
            <a:ext cx="4572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Российский город Армавир получил свое название в честь древней столицы Армении - Армавира. Ныне они - города-побратимы.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2119" y="4575093"/>
            <a:ext cx="392582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Канада 4 раза за последние 5 лет была объявлена ООН лучшей для жизни страной.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6402" y="5229200"/>
            <a:ext cx="457200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Самое ветряное место - Земля Виктории, находящаяся в Антарктиде. Скорость ветра здесь доходит до 215 километров в час.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5442" y="5543968"/>
            <a:ext cx="40574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Экватор проходит через 13 стран мира.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772" y="6165304"/>
            <a:ext cx="68574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Венеция в Италии построена на 118 островках, присоединена 400 мостами. Она постепенно погружается в воду.</a:t>
            </a:r>
          </a:p>
        </p:txBody>
      </p:sp>
    </p:spTree>
    <p:extLst>
      <p:ext uri="{BB962C8B-B14F-4D97-AF65-F5344CB8AC3E}">
        <p14:creationId xmlns:p14="http://schemas.microsoft.com/office/powerpoint/2010/main" val="3313579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Знание терминов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888641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Азимут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33605" y="1231646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Антициклон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96752"/>
            <a:ext cx="74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Атолл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1247411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Биосфера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060848"/>
            <a:ext cx="215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Высотная поясность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78896" y="2048445"/>
            <a:ext cx="86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Дельта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79387" y="2048445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Зыбь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2036042"/>
            <a:ext cx="897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Каньон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812360" y="1666710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Лиман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79117" y="2875002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Остров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97450" y="2677933"/>
            <a:ext cx="98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Пассаты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51051" y="2677933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Пойма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37246" y="2862599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Прерии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96336" y="2677933"/>
            <a:ext cx="897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Рельеф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5692" y="3558487"/>
            <a:ext cx="64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Сель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46576" y="3613666"/>
            <a:ext cx="774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Такыр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21454" y="3530319"/>
            <a:ext cx="1001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Тропики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12372" y="3671051"/>
            <a:ext cx="164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Фиорд (фьорд)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338544" y="3710465"/>
            <a:ext cx="947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Цунами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96447" y="4365104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Штиль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46576" y="4368467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Эрозия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64270" y="4365104"/>
            <a:ext cx="88678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Анклав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812372" y="4352701"/>
            <a:ext cx="141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Демография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69556" y="4352701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Районирование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9552" y="5157192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Специализация территории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793456" y="4972526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Урбанизация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539143" y="5176320"/>
            <a:ext cx="96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Экспорт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909302" y="5805264"/>
            <a:ext cx="4885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Экономико-географическое положение (ЭГП)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60566" y="6174596"/>
            <a:ext cx="1989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Трудовые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1078341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Географические закономерности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00476989"/>
              </p:ext>
            </p:extLst>
          </p:nvPr>
        </p:nvGraphicFramePr>
        <p:xfrm>
          <a:off x="1524000" y="1052736"/>
          <a:ext cx="60960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66279" y="1615447"/>
            <a:ext cx="1743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Литосфера</a:t>
            </a:r>
          </a:p>
          <a:p>
            <a:r>
              <a:rPr lang="ru-RU" sz="2400" dirty="0" smtClean="0"/>
              <a:t>Гидросфера</a:t>
            </a:r>
          </a:p>
          <a:p>
            <a:r>
              <a:rPr lang="ru-RU" sz="2400" dirty="0" smtClean="0"/>
              <a:t>Атмосфера</a:t>
            </a:r>
          </a:p>
          <a:p>
            <a:r>
              <a:rPr lang="ru-RU" sz="2400" dirty="0" smtClean="0"/>
              <a:t>Биосфера</a:t>
            </a:r>
            <a:endParaRPr lang="ru-RU" sz="2400" dirty="0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>
            <a:off x="5986159" y="1412776"/>
            <a:ext cx="1080120" cy="36004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843808" y="2060848"/>
            <a:ext cx="504056" cy="3394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204" y="2996952"/>
            <a:ext cx="677108" cy="21248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3200" dirty="0" smtClean="0"/>
              <a:t>Свойства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3529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640960" cy="54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40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90010"/>
            <a:ext cx="8964488" cy="67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15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933056"/>
            <a:ext cx="6400800" cy="244827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НОМЕНКЛАТУРА</a:t>
            </a:r>
          </a:p>
          <a:p>
            <a:r>
              <a:rPr lang="ru-RU" dirty="0">
                <a:solidFill>
                  <a:schemeClr val="tx1"/>
                </a:solidFill>
              </a:rPr>
              <a:t>ТЕРМИНОЛОГИЯ</a:t>
            </a:r>
          </a:p>
          <a:p>
            <a:r>
              <a:rPr lang="ru-RU" dirty="0">
                <a:solidFill>
                  <a:schemeClr val="tx1"/>
                </a:solidFill>
              </a:rPr>
              <a:t>ФАКТЫ</a:t>
            </a:r>
          </a:p>
          <a:p>
            <a:r>
              <a:rPr lang="ru-RU" dirty="0">
                <a:solidFill>
                  <a:schemeClr val="tx1"/>
                </a:solidFill>
              </a:rPr>
              <a:t>ЗАКОНОМЕРНОСТИ</a:t>
            </a:r>
          </a:p>
          <a:p>
            <a:r>
              <a:rPr lang="ru-RU" dirty="0">
                <a:solidFill>
                  <a:schemeClr val="tx1"/>
                </a:solidFill>
              </a:rPr>
              <a:t>ПЕРСОНАЛИИ</a:t>
            </a:r>
          </a:p>
          <a:p>
            <a:r>
              <a:rPr lang="ru-RU" dirty="0">
                <a:solidFill>
                  <a:schemeClr val="tx1"/>
                </a:solidFill>
              </a:rPr>
              <a:t>КАРТОГРАФИЧЕСКИЕ УМЕНИЯ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06869236"/>
              </p:ext>
            </p:extLst>
          </p:nvPr>
        </p:nvGraphicFramePr>
        <p:xfrm>
          <a:off x="251520" y="188640"/>
          <a:ext cx="7632848" cy="3305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3022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2" t="29328"/>
          <a:stretch/>
        </p:blipFill>
        <p:spPr bwMode="auto">
          <a:xfrm>
            <a:off x="179512" y="404664"/>
            <a:ext cx="4416152" cy="504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3" t="28458" r="1940" b="5672"/>
          <a:stretch/>
        </p:blipFill>
        <p:spPr bwMode="auto">
          <a:xfrm>
            <a:off x="4608525" y="385067"/>
            <a:ext cx="4374088" cy="506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19200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75525" y="260648"/>
            <a:ext cx="19200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86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96469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1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4838"/>
            <a:ext cx="762000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045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Гало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52736"/>
            <a:ext cx="8431116" cy="561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4941168"/>
            <a:ext cx="6246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Гало обычно появляется вокруг Солнца или Луны, иногда вокруг других мощных источников света, таких как уличные огни. Существует множество типов гало и вызваны они преимущественно ледяными кристаллами в перистых облаках на высоте 5—10 км в верхних слоях тропосферы.</a:t>
            </a:r>
          </a:p>
        </p:txBody>
      </p:sp>
    </p:spTree>
    <p:extLst>
      <p:ext uri="{BB962C8B-B14F-4D97-AF65-F5344CB8AC3E}">
        <p14:creationId xmlns:p14="http://schemas.microsoft.com/office/powerpoint/2010/main" val="372824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1882552" cy="70609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Торнадо, смерч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08982" cy="486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7701" y="223480"/>
            <a:ext cx="6462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Смерч </a:t>
            </a:r>
            <a:r>
              <a:rPr lang="ru-RU" dirty="0"/>
              <a:t>может возникнуть при поступлении тёплого воздуха, насыщенного водяным паром, когда происходит соприкосновение тёплого влажного с холодным сухим «куполом», образовавшимся над холодными участками поверхности земли (моря).</a:t>
            </a:r>
          </a:p>
        </p:txBody>
      </p:sp>
    </p:spTree>
    <p:extLst>
      <p:ext uri="{BB962C8B-B14F-4D97-AF65-F5344CB8AC3E}">
        <p14:creationId xmlns:p14="http://schemas.microsoft.com/office/powerpoint/2010/main" val="580054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Места, где наиболее вероятно появление смерчей, на карте имеют оранжевый цвет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824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6178944"/>
            <a:ext cx="8160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Таким образом, смерчи в основном наблюдаются в умеренном поясе обоих полушарий, приблизительно с 60-й параллели по 45-ю параллель в Европе и 30-ю параллель в США.</a:t>
            </a:r>
          </a:p>
        </p:txBody>
      </p:sp>
    </p:spTree>
    <p:extLst>
      <p:ext uri="{BB962C8B-B14F-4D97-AF65-F5344CB8AC3E}">
        <p14:creationId xmlns:p14="http://schemas.microsoft.com/office/powerpoint/2010/main" val="3983761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Экономическая и социально-политическая география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Мировое хозяйство</a:t>
            </a:r>
          </a:p>
          <a:p>
            <a:r>
              <a:rPr lang="ru-RU" dirty="0" smtClean="0"/>
              <a:t>География России</a:t>
            </a:r>
          </a:p>
          <a:p>
            <a:r>
              <a:rPr lang="ru-RU" dirty="0" smtClean="0"/>
              <a:t>Население мира</a:t>
            </a:r>
          </a:p>
          <a:p>
            <a:r>
              <a:rPr lang="ru-RU" dirty="0" smtClean="0"/>
              <a:t>Природопользование и экология</a:t>
            </a:r>
          </a:p>
          <a:p>
            <a:r>
              <a:rPr lang="ru-RU" dirty="0" smtClean="0"/>
              <a:t>Страноведение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959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3810" y="274638"/>
            <a:ext cx="6852989" cy="121014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Крупнейшая </a:t>
            </a:r>
            <a:r>
              <a:rPr lang="ru-RU" sz="2800" dirty="0"/>
              <a:t>региональная олимпиада школьников «Будущее с нами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539460"/>
              </p:ext>
            </p:extLst>
          </p:nvPr>
        </p:nvGraphicFramePr>
        <p:xfrm>
          <a:off x="251520" y="1412776"/>
          <a:ext cx="8784976" cy="822960"/>
        </p:xfrm>
        <a:graphic>
          <a:graphicData uri="http://schemas.openxmlformats.org/drawingml/2006/table">
            <a:tbl>
              <a:tblPr/>
              <a:tblGrid>
                <a:gridCol w="1505578"/>
                <a:gridCol w="1929479"/>
                <a:gridCol w="2353380"/>
                <a:gridCol w="964739"/>
                <a:gridCol w="20318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31 января 2016 г.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География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БФУ им. И. Канта, ул.  Зоологическая,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10.00 – 13.00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 Актовый зал, аудитории №203, 121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1438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002" y="2420888"/>
            <a:ext cx="91049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u="sng" dirty="0" smtClean="0"/>
              <a:t>Количество заданий.</a:t>
            </a:r>
          </a:p>
          <a:p>
            <a:r>
              <a:rPr lang="ru-RU" dirty="0" smtClean="0"/>
              <a:t>7-8 классы: 20 (преобладают тестовые)</a:t>
            </a:r>
          </a:p>
          <a:p>
            <a:r>
              <a:rPr lang="ru-RU" dirty="0" smtClean="0"/>
              <a:t>9 класс: 15 (примерное равенство тестовых заданий и заданий с </a:t>
            </a:r>
            <a:r>
              <a:rPr lang="ru-RU" dirty="0" err="1" smtClean="0"/>
              <a:t>развернутым</a:t>
            </a:r>
            <a:r>
              <a:rPr lang="ru-RU" dirty="0" smtClean="0"/>
              <a:t> ответом)</a:t>
            </a:r>
          </a:p>
          <a:p>
            <a:r>
              <a:rPr lang="ru-RU" dirty="0" smtClean="0"/>
              <a:t>10-11 классы 10 заданий (преобладание заданий с </a:t>
            </a:r>
            <a:r>
              <a:rPr lang="ru-RU" dirty="0" err="1" smtClean="0"/>
              <a:t>развернутым</a:t>
            </a:r>
            <a:r>
              <a:rPr lang="ru-RU" dirty="0" smtClean="0"/>
              <a:t> ответом)</a:t>
            </a:r>
          </a:p>
          <a:p>
            <a:pPr algn="just"/>
            <a:r>
              <a:rPr lang="ru-RU" i="1" dirty="0" smtClean="0"/>
              <a:t>	Задания распечатаны на стандартных листах (А4) с двух сторон. Для ответов оставлены места, в иных случаях достаточно подчеркнуть или обвести правильный ответ.</a:t>
            </a:r>
          </a:p>
          <a:p>
            <a:endParaRPr lang="ru-RU" dirty="0"/>
          </a:p>
          <a:p>
            <a:r>
              <a:rPr lang="ru-RU" dirty="0" smtClean="0"/>
              <a:t>2. С собой принести:</a:t>
            </a:r>
          </a:p>
          <a:p>
            <a:r>
              <a:rPr lang="ru-RU" dirty="0" smtClean="0"/>
              <a:t>Паспорт/справка из школы, ручку (синюю или </a:t>
            </a:r>
            <a:r>
              <a:rPr lang="ru-RU" dirty="0" err="1" smtClean="0"/>
              <a:t>черную</a:t>
            </a:r>
            <a:r>
              <a:rPr lang="ru-RU" dirty="0" smtClean="0"/>
              <a:t>), карандаш, </a:t>
            </a:r>
            <a:r>
              <a:rPr lang="ru-RU" dirty="0" err="1" smtClean="0"/>
              <a:t>стерку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3. На бланках с заданиями проставлено время на написание олимпиады: 120 минут. Но с </a:t>
            </a:r>
            <a:r>
              <a:rPr lang="ru-RU" dirty="0" err="1" smtClean="0"/>
              <a:t>учетом</a:t>
            </a:r>
            <a:r>
              <a:rPr lang="ru-RU" dirty="0" smtClean="0"/>
              <a:t> организационных моментов общее время – 180 минут.</a:t>
            </a:r>
          </a:p>
          <a:p>
            <a:pPr algn="ctr"/>
            <a:r>
              <a:rPr lang="ru-RU" sz="2400" dirty="0" smtClean="0"/>
              <a:t>НЕ СПИСЫВАЙТЕ ДРУГ У ДРУГА – ОЧЕНЬ ЧАСТО ЭТО СПИСЫВАНИЕ ЧУЖИХ ОШИБОК!!!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7577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Номенклатура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363272" cy="5472608"/>
          </a:xfrm>
        </p:spPr>
        <p:txBody>
          <a:bodyPr/>
          <a:lstStyle/>
          <a:p>
            <a:r>
              <a:rPr lang="ru-RU" dirty="0" smtClean="0"/>
              <a:t>Какой </a:t>
            </a:r>
            <a:r>
              <a:rPr lang="ru-RU" dirty="0"/>
              <a:t>из двух островов расположен севернее: Кипр или </a:t>
            </a:r>
            <a:r>
              <a:rPr lang="ru-RU" i="1" dirty="0"/>
              <a:t>Крит</a:t>
            </a:r>
            <a:r>
              <a:rPr lang="ru-RU" dirty="0" smtClean="0"/>
              <a:t>?</a:t>
            </a:r>
          </a:p>
          <a:p>
            <a:r>
              <a:rPr lang="ru-RU" dirty="0" smtClean="0"/>
              <a:t>Какие </a:t>
            </a:r>
            <a:r>
              <a:rPr lang="ru-RU" dirty="0"/>
              <a:t>моря, заливы и проливы последовательно пересечёт корабль, идущий из </a:t>
            </a:r>
            <a:r>
              <a:rPr lang="ru-RU" dirty="0" smtClean="0"/>
              <a:t>Хельсинки в Неаполь?</a:t>
            </a:r>
          </a:p>
          <a:p>
            <a:r>
              <a:rPr lang="ru-RU" dirty="0" smtClean="0"/>
              <a:t>Перечислить </a:t>
            </a:r>
            <a:r>
              <a:rPr lang="ru-RU" dirty="0"/>
              <a:t>последовательно с запада на восток все реки, впадающие в Чёрное море</a:t>
            </a:r>
            <a:r>
              <a:rPr lang="ru-RU" dirty="0" smtClean="0"/>
              <a:t>.</a:t>
            </a:r>
          </a:p>
          <a:p>
            <a:r>
              <a:rPr lang="ru-RU" dirty="0"/>
              <a:t>Какие реки берут начало с гор Урала и куда они впадают?</a:t>
            </a:r>
          </a:p>
        </p:txBody>
      </p:sp>
    </p:spTree>
    <p:extLst>
      <p:ext uri="{BB962C8B-B14F-4D97-AF65-F5344CB8AC3E}">
        <p14:creationId xmlns:p14="http://schemas.microsoft.com/office/powerpoint/2010/main" val="423321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14" y="188640"/>
            <a:ext cx="3744416" cy="57606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Определить по контуру страну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4" y="764705"/>
            <a:ext cx="2739602" cy="365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88640"/>
            <a:ext cx="2520280" cy="332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3381323" cy="33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45024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62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706090"/>
          </a:xfrm>
        </p:spPr>
        <p:txBody>
          <a:bodyPr>
            <a:noAutofit/>
          </a:bodyPr>
          <a:lstStyle/>
          <a:p>
            <a:r>
              <a:rPr lang="ru-RU" sz="1600" dirty="0" smtClean="0"/>
              <a:t>Уметь дать характеристику географического положения объектов географической номенклатуры:</a:t>
            </a:r>
            <a:br>
              <a:rPr lang="ru-RU" sz="1600" dirty="0" smtClean="0"/>
            </a:br>
            <a:r>
              <a:rPr lang="ru-RU" sz="1600" dirty="0" smtClean="0"/>
              <a:t>Пример: </a:t>
            </a:r>
            <a:r>
              <a:rPr lang="ru-RU" sz="1600" i="1" u="sng" dirty="0" smtClean="0"/>
              <a:t>Как по отношению друг к другу расположены горы Татры и Карпаты?</a:t>
            </a:r>
            <a:endParaRPr lang="ru-RU" sz="1600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46478"/>
            <a:ext cx="7152506" cy="559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04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 bwMode="auto">
          <a:xfrm>
            <a:off x="1115616" y="188640"/>
            <a:ext cx="7272808" cy="65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647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картой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/>
          <a:lstStyle/>
          <a:p>
            <a:r>
              <a:rPr lang="ru-RU" dirty="0" smtClean="0"/>
              <a:t>Уметь определять координаты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" y="1357313"/>
            <a:ext cx="9008579" cy="502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78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2" y="476672"/>
            <a:ext cx="8833688" cy="509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783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3" y="836712"/>
            <a:ext cx="8646607" cy="493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239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829</Words>
  <Application>Microsoft Office PowerPoint</Application>
  <PresentationFormat>Экран (4:3)</PresentationFormat>
  <Paragraphs>134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Методические основы подготовки к географическим олимпиадам различного уровня</vt:lpstr>
      <vt:lpstr>Презентация PowerPoint</vt:lpstr>
      <vt:lpstr>Номенклатура</vt:lpstr>
      <vt:lpstr>Определить по контуру страну</vt:lpstr>
      <vt:lpstr>Уметь дать характеристику географического положения объектов географической номенклатуры: Пример: Как по отношению друг к другу расположены горы Татры и Карпаты?</vt:lpstr>
      <vt:lpstr>Презентация PowerPoint</vt:lpstr>
      <vt:lpstr>Работа с картой</vt:lpstr>
      <vt:lpstr>Презентация PowerPoint</vt:lpstr>
      <vt:lpstr>Презентация PowerPoint</vt:lpstr>
      <vt:lpstr>Уметь изображать с помощью изолиний различные формы рельефа</vt:lpstr>
      <vt:lpstr>Презентация PowerPoint</vt:lpstr>
      <vt:lpstr>Знать основные условные обозначения к картам разного масштаба: а) топокарты, топопланы</vt:lpstr>
      <vt:lpstr>Презентация PowerPoint</vt:lpstr>
      <vt:lpstr>Факты</vt:lpstr>
      <vt:lpstr>Презентация PowerPoint</vt:lpstr>
      <vt:lpstr>Знание терминов</vt:lpstr>
      <vt:lpstr>Географические закономерности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Гало</vt:lpstr>
      <vt:lpstr>Торнадо, смерч</vt:lpstr>
      <vt:lpstr>Места, где наиболее вероятно появление смерчей, на карте имеют оранжевый цвет</vt:lpstr>
      <vt:lpstr>Экономическая и социально-политическая география</vt:lpstr>
      <vt:lpstr>Крупнейшая региональная олимпиада школьников «Будущее с нами»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48</cp:revision>
  <dcterms:created xsi:type="dcterms:W3CDTF">2016-01-20T19:20:41Z</dcterms:created>
  <dcterms:modified xsi:type="dcterms:W3CDTF">2016-01-22T10:21:50Z</dcterms:modified>
</cp:coreProperties>
</file>